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7" r:id="rId1"/>
  </p:sldMasterIdLst>
  <p:notesMasterIdLst>
    <p:notesMasterId r:id="rId64"/>
  </p:notesMasterIdLst>
  <p:sldIdLst>
    <p:sldId id="256" r:id="rId2"/>
    <p:sldId id="305" r:id="rId3"/>
    <p:sldId id="304" r:id="rId4"/>
    <p:sldId id="257" r:id="rId5"/>
    <p:sldId id="270" r:id="rId6"/>
    <p:sldId id="271" r:id="rId7"/>
    <p:sldId id="314" r:id="rId8"/>
    <p:sldId id="272" r:id="rId9"/>
    <p:sldId id="315" r:id="rId10"/>
    <p:sldId id="259" r:id="rId11"/>
    <p:sldId id="318" r:id="rId12"/>
    <p:sldId id="322" r:id="rId13"/>
    <p:sldId id="327" r:id="rId14"/>
    <p:sldId id="321" r:id="rId15"/>
    <p:sldId id="319" r:id="rId16"/>
    <p:sldId id="324" r:id="rId17"/>
    <p:sldId id="323" r:id="rId18"/>
    <p:sldId id="325" r:id="rId19"/>
    <p:sldId id="326" r:id="rId20"/>
    <p:sldId id="320" r:id="rId21"/>
    <p:sldId id="262" r:id="rId22"/>
    <p:sldId id="292" r:id="rId23"/>
    <p:sldId id="290" r:id="rId24"/>
    <p:sldId id="291" r:id="rId25"/>
    <p:sldId id="264" r:id="rId26"/>
    <p:sldId id="265" r:id="rId27"/>
    <p:sldId id="266" r:id="rId28"/>
    <p:sldId id="267" r:id="rId29"/>
    <p:sldId id="268" r:id="rId30"/>
    <p:sldId id="282" r:id="rId31"/>
    <p:sldId id="283" r:id="rId32"/>
    <p:sldId id="287" r:id="rId33"/>
    <p:sldId id="286" r:id="rId34"/>
    <p:sldId id="294" r:id="rId35"/>
    <p:sldId id="293" r:id="rId36"/>
    <p:sldId id="295" r:id="rId37"/>
    <p:sldId id="296" r:id="rId38"/>
    <p:sldId id="297" r:id="rId39"/>
    <p:sldId id="298" r:id="rId40"/>
    <p:sldId id="299" r:id="rId41"/>
    <p:sldId id="300" r:id="rId42"/>
    <p:sldId id="284" r:id="rId43"/>
    <p:sldId id="285" r:id="rId44"/>
    <p:sldId id="273" r:id="rId45"/>
    <p:sldId id="274" r:id="rId46"/>
    <p:sldId id="275" r:id="rId47"/>
    <p:sldId id="276" r:id="rId48"/>
    <p:sldId id="277" r:id="rId49"/>
    <p:sldId id="316" r:id="rId50"/>
    <p:sldId id="317" r:id="rId51"/>
    <p:sldId id="278" r:id="rId52"/>
    <p:sldId id="281" r:id="rId53"/>
    <p:sldId id="279" r:id="rId54"/>
    <p:sldId id="280" r:id="rId55"/>
    <p:sldId id="309" r:id="rId56"/>
    <p:sldId id="306" r:id="rId57"/>
    <p:sldId id="308" r:id="rId58"/>
    <p:sldId id="302" r:id="rId59"/>
    <p:sldId id="310" r:id="rId60"/>
    <p:sldId id="312" r:id="rId61"/>
    <p:sldId id="313" r:id="rId62"/>
    <p:sldId id="311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7825B6F-3B15-DA46-83D0-883497FCA8E7}">
          <p14:sldIdLst>
            <p14:sldId id="256"/>
            <p14:sldId id="305"/>
            <p14:sldId id="304"/>
            <p14:sldId id="257"/>
          </p14:sldIdLst>
        </p14:section>
        <p14:section name="Introduction To GPUs" id="{1782FA82-4CF0-D343-BA30-DBF186603DEA}">
          <p14:sldIdLst>
            <p14:sldId id="270"/>
            <p14:sldId id="271"/>
            <p14:sldId id="314"/>
            <p14:sldId id="272"/>
            <p14:sldId id="315"/>
          </p14:sldIdLst>
        </p14:section>
        <p14:section name="Introduction to RBFs" id="{AC6ABAD3-3F80-E041-8880-AC42FFB11709}">
          <p14:sldIdLst>
            <p14:sldId id="259"/>
            <p14:sldId id="318"/>
            <p14:sldId id="322"/>
            <p14:sldId id="327"/>
            <p14:sldId id="321"/>
            <p14:sldId id="319"/>
            <p14:sldId id="324"/>
            <p14:sldId id="323"/>
            <p14:sldId id="325"/>
            <p14:sldId id="326"/>
            <p14:sldId id="320"/>
          </p14:sldIdLst>
        </p14:section>
        <p14:section name="Verification" id="{E5B5DCDE-CFA4-1947-BCC8-3F053BF92780}">
          <p14:sldIdLst>
            <p14:sldId id="262"/>
            <p14:sldId id="292"/>
            <p14:sldId id="290"/>
            <p14:sldId id="291"/>
            <p14:sldId id="264"/>
          </p14:sldIdLst>
        </p14:section>
        <p14:section name="Neighbor Query" id="{1842F964-FD5D-724E-9051-44F4EA80C1A2}">
          <p14:sldIdLst>
            <p14:sldId id="265"/>
            <p14:sldId id="266"/>
            <p14:sldId id="267"/>
            <p14:sldId id="268"/>
          </p14:sldIdLst>
        </p14:section>
        <p14:section name="GPU Implementation" id="{CCD096E5-BB90-904B-B9F8-FDC0ADA667EF}">
          <p14:sldIdLst>
            <p14:sldId id="282"/>
            <p14:sldId id="283"/>
            <p14:sldId id="287"/>
            <p14:sldId id="286"/>
            <p14:sldId id="294"/>
            <p14:sldId id="293"/>
            <p14:sldId id="295"/>
            <p14:sldId id="296"/>
            <p14:sldId id="297"/>
            <p14:sldId id="298"/>
            <p14:sldId id="299"/>
            <p14:sldId id="300"/>
            <p14:sldId id="284"/>
            <p14:sldId id="285"/>
            <p14:sldId id="273"/>
            <p14:sldId id="274"/>
            <p14:sldId id="275"/>
          </p14:sldIdLst>
        </p14:section>
        <p14:section name="Multi-GPU Design" id="{4879C406-2440-4341-B97F-61BD3A31C3AC}">
          <p14:sldIdLst>
            <p14:sldId id="276"/>
            <p14:sldId id="277"/>
            <p14:sldId id="316"/>
            <p14:sldId id="317"/>
            <p14:sldId id="278"/>
            <p14:sldId id="281"/>
            <p14:sldId id="279"/>
            <p14:sldId id="280"/>
            <p14:sldId id="309"/>
            <p14:sldId id="306"/>
            <p14:sldId id="308"/>
            <p14:sldId id="302"/>
            <p14:sldId id="310"/>
            <p14:sldId id="312"/>
            <p14:sldId id="313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62" autoAdjust="0"/>
    <p:restoredTop sz="86201" autoAdjust="0"/>
  </p:normalViewPr>
  <p:slideViewPr>
    <p:cSldViewPr snapToGrid="0" snapToObjects="1">
      <p:cViewPr>
        <p:scale>
          <a:sx n="85" d="100"/>
          <a:sy n="85" d="100"/>
        </p:scale>
        <p:origin x="-1184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5F892-D25B-A844-B922-FCAF04D3C6F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613A-469E-DE42-B2C8-CA417A16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 covered in this defense:</a:t>
            </a:r>
            <a:r>
              <a:rPr lang="en-US" baseline="0" dirty="0" smtClean="0"/>
              <a:t> a) the application of a recent numerical method (barely cuts into the numerical method domain. b) a distributed implementation of RBF-FD that runs on multi-GPUs (heavy into the hardware and software). c) neighbor query algorithm (software)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to RBF methods (beyond RBF-FD)?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the early 2000’s</a:t>
            </a:r>
            <a:r>
              <a:rPr lang="en-US" baseline="0" dirty="0" smtClean="0"/>
              <a:t> f</a:t>
            </a:r>
            <a:r>
              <a:rPr lang="en-US" dirty="0" smtClean="0"/>
              <a:t>requency scaling is no longer an option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Parallelism</a:t>
            </a:r>
            <a:r>
              <a:rPr lang="en-US" baseline="0" dirty="0" smtClean="0"/>
              <a:t> is mandatory to continue with Moore’s law.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GPU loads</a:t>
            </a:r>
            <a:r>
              <a:rPr lang="en-US" baseline="0" dirty="0" smtClean="0"/>
              <a:t> memory in 128byte segments. Align on those for best register density.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3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Arise by enforcing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0625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268"/>
            <a:ext cx="6400800" cy="225293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11/4/13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84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346797"/>
          </a:xfrm>
        </p:spPr>
        <p:txBody>
          <a:bodyPr/>
          <a:lstStyle/>
          <a:p>
            <a:r>
              <a:rPr lang="en-US" sz="4400" dirty="0"/>
              <a:t>Multi-GPU Solutions of Geophysical PDEs </a:t>
            </a:r>
            <a:r>
              <a:rPr lang="en-US" sz="4400" dirty="0" smtClean="0"/>
              <a:t>with Radial </a:t>
            </a:r>
            <a:r>
              <a:rPr lang="en-US" sz="4400" dirty="0"/>
              <a:t>Basis Function-generated Finite Differences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54968"/>
            <a:ext cx="6400800" cy="1617232"/>
          </a:xfrm>
        </p:spPr>
        <p:txBody>
          <a:bodyPr/>
          <a:lstStyle/>
          <a:p>
            <a:r>
              <a:rPr lang="en-US" dirty="0" smtClean="0"/>
              <a:t>Evan F. Bollig</a:t>
            </a:r>
          </a:p>
          <a:p>
            <a:r>
              <a:rPr lang="en-US" dirty="0" smtClean="0"/>
              <a:t>Nov 6</a:t>
            </a:r>
            <a:r>
              <a:rPr lang="en-US" baseline="30000" dirty="0" smtClean="0"/>
              <a:t>th</a:t>
            </a:r>
            <a:r>
              <a:rPr lang="en-US" dirty="0" smtClean="0"/>
              <a:t>, 2013</a:t>
            </a:r>
          </a:p>
          <a:p>
            <a:r>
              <a:rPr lang="en-US" dirty="0"/>
              <a:t> 499 </a:t>
            </a:r>
            <a:r>
              <a:rPr lang="en-US" dirty="0" smtClean="0"/>
              <a:t>DSL, 4:30 pm – 6:30 pm</a:t>
            </a:r>
          </a:p>
        </p:txBody>
      </p:sp>
      <p:pic>
        <p:nvPicPr>
          <p:cNvPr id="4" name="Picture 3" descr="FSU_Seal3Dgold_P_CMYK_transpar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6" y="5235873"/>
            <a:ext cx="1276962" cy="1276962"/>
          </a:xfrm>
          <a:prstGeom prst="rect">
            <a:avLst/>
          </a:prstGeom>
        </p:spPr>
      </p:pic>
      <p:pic>
        <p:nvPicPr>
          <p:cNvPr id="9" name="Picture 8" descr="ncar_highres_trans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92" y="4197738"/>
            <a:ext cx="2582016" cy="974711"/>
          </a:xfrm>
          <a:prstGeom prst="rect">
            <a:avLst/>
          </a:prstGeom>
        </p:spPr>
      </p:pic>
      <p:pic>
        <p:nvPicPr>
          <p:cNvPr id="11" name="Picture 10" descr="ns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71" y="5171148"/>
            <a:ext cx="1331745" cy="1331745"/>
          </a:xfrm>
          <a:prstGeom prst="rect">
            <a:avLst/>
          </a:prstGeom>
        </p:spPr>
      </p:pic>
      <p:pic>
        <p:nvPicPr>
          <p:cNvPr id="12" name="Picture 11" descr="dsc_fsuse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2" y="4134314"/>
            <a:ext cx="2247286" cy="10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RBF?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90387"/>
          </a:xfrm>
        </p:spPr>
        <p:txBody>
          <a:bodyPr/>
          <a:lstStyle/>
          <a:p>
            <a:r>
              <a:rPr lang="en-US" dirty="0" smtClean="0"/>
              <a:t>A radially symmetric function centered at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29" y="3843249"/>
            <a:ext cx="8059271" cy="2486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89" y="3097071"/>
            <a:ext cx="6401051" cy="38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94" y="1836339"/>
            <a:ext cx="439522" cy="408128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24" y="2390588"/>
            <a:ext cx="3467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RBF-Interpolation</a:t>
            </a:r>
            <a:endParaRPr lang="en-US" dirty="0"/>
          </a:p>
        </p:txBody>
      </p:sp>
      <p:pic>
        <p:nvPicPr>
          <p:cNvPr id="18" name="Picture 17" descr="Screen Shot 2013-11-06 at 6.25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" y="3027343"/>
            <a:ext cx="7730566" cy="35820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81" y="1488402"/>
            <a:ext cx="4732249" cy="7948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9861" y="2178684"/>
            <a:ext cx="4732249" cy="7948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329" y="1766177"/>
            <a:ext cx="5091393" cy="10341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330" y="1889572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Pros/Cons of RBF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Function the same in any dimension</a:t>
            </a:r>
          </a:p>
          <a:p>
            <a:pPr lvl="1"/>
            <a:r>
              <a:rPr lang="en-US" dirty="0" smtClean="0"/>
              <a:t>Operate on unstructured meshes</a:t>
            </a:r>
          </a:p>
          <a:p>
            <a:pPr lvl="1"/>
            <a:r>
              <a:rPr lang="en-US" dirty="0" smtClean="0"/>
              <a:t>High order convergence</a:t>
            </a:r>
          </a:p>
          <a:p>
            <a:pPr lvl="1"/>
            <a:r>
              <a:rPr lang="en-US" dirty="0" smtClean="0"/>
              <a:t>Large time-steps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/>
              <a:t>Support </a:t>
            </a:r>
            <a:r>
              <a:rPr lang="en-US" dirty="0" smtClean="0"/>
              <a:t>parameter,</a:t>
            </a:r>
            <a:r>
              <a:rPr lang="en-US" dirty="0"/>
              <a:t>	 </a:t>
            </a:r>
          </a:p>
          <a:p>
            <a:pPr lvl="2"/>
            <a:r>
              <a:rPr lang="en-US" dirty="0"/>
              <a:t>Uncertainty Relation (</a:t>
            </a:r>
            <a:r>
              <a:rPr lang="en-US" dirty="0" err="1"/>
              <a:t>Schaback</a:t>
            </a:r>
            <a:r>
              <a:rPr lang="en-US" dirty="0"/>
              <a:t>, 1995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388" y="4968689"/>
            <a:ext cx="1651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6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Weaknesses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632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Stencils</a:t>
            </a:r>
            <a:endParaRPr lang="en-US" dirty="0"/>
          </a:p>
        </p:txBody>
      </p:sp>
      <p:pic>
        <p:nvPicPr>
          <p:cNvPr id="5" name="Picture 4" descr="preview_stencil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83" y="2303182"/>
            <a:ext cx="4205009" cy="4093883"/>
          </a:xfrm>
          <a:prstGeom prst="rect">
            <a:avLst/>
          </a:prstGeom>
        </p:spPr>
      </p:pic>
      <p:pic>
        <p:nvPicPr>
          <p:cNvPr id="6" name="Picture 5" descr="RBFFD_single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4030683" cy="39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RBF-generated Finite Differences (RBF-FD)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01" y="1718236"/>
            <a:ext cx="5624435" cy="180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351137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Classical FD (1-D*):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9553" y="3524624"/>
            <a:ext cx="675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Nonsingularity</a:t>
            </a:r>
            <a:r>
              <a:rPr lang="en-US" dirty="0" smtClean="0"/>
              <a:t> lost in 2-D; compose weights across dimensions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758" y="4099111"/>
            <a:ext cx="6154042" cy="2161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116" y="4759654"/>
            <a:ext cx="165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RBF-FD (d-D):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3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Differentiation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8682" cy="4525963"/>
          </a:xfrm>
        </p:spPr>
        <p:txBody>
          <a:bodyPr/>
          <a:lstStyle/>
          <a:p>
            <a:r>
              <a:rPr lang="en-US" dirty="0" smtClean="0"/>
              <a:t>Sparse Matrix</a:t>
            </a:r>
          </a:p>
          <a:p>
            <a:pPr lvl="1"/>
            <a:r>
              <a:rPr lang="en-US" dirty="0" smtClean="0"/>
              <a:t>n </a:t>
            </a:r>
            <a:r>
              <a:rPr lang="en-US" dirty="0" err="1" smtClean="0"/>
              <a:t>nonzeros</a:t>
            </a:r>
            <a:r>
              <a:rPr lang="en-US" dirty="0" smtClean="0"/>
              <a:t> per row (stencil size)</a:t>
            </a:r>
          </a:p>
          <a:p>
            <a:pPr lvl="1"/>
            <a:r>
              <a:rPr lang="en-US" dirty="0" err="1" smtClean="0"/>
              <a:t>Unsymmetric</a:t>
            </a:r>
            <a:r>
              <a:rPr lang="en-US" dirty="0" smtClean="0"/>
              <a:t> (unique weights per row)</a:t>
            </a:r>
          </a:p>
          <a:p>
            <a:r>
              <a:rPr lang="en-US" dirty="0" smtClean="0"/>
              <a:t>Sparse Matrix Vector </a:t>
            </a:r>
            <a:r>
              <a:rPr lang="en-US" dirty="0"/>
              <a:t>(</a:t>
            </a:r>
            <a:r>
              <a:rPr lang="en-US" dirty="0" err="1"/>
              <a:t>SpMV</a:t>
            </a:r>
            <a:r>
              <a:rPr lang="en-US" dirty="0" smtClean="0"/>
              <a:t>) multiply to get derivative across full domain</a:t>
            </a:r>
            <a:endParaRPr lang="en-US" dirty="0"/>
          </a:p>
        </p:txBody>
      </p:sp>
      <p:pic>
        <p:nvPicPr>
          <p:cNvPr id="5" name="Picture 4" descr="DM_row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49" y="1742402"/>
            <a:ext cx="5154707" cy="42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1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Operators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30" y="1873535"/>
            <a:ext cx="3070412" cy="614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22" y="2637889"/>
            <a:ext cx="7267142" cy="990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8530" y="3628863"/>
            <a:ext cx="7216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 weights with LAPACK </a:t>
            </a:r>
            <a:r>
              <a:rPr lang="en-US" dirty="0" err="1" smtClean="0"/>
              <a:t>dgesv</a:t>
            </a:r>
            <a:r>
              <a:rPr lang="en-US" dirty="0" smtClean="0"/>
              <a:t> or other efficient direct solver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530" y="5201770"/>
            <a:ext cx="767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Analytically apply operators to the RBF or compose operators like classical FD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546" y="4666128"/>
            <a:ext cx="4869464" cy="5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3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Weight Operators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685" y="1927412"/>
            <a:ext cx="3724942" cy="1372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685" y="3594860"/>
            <a:ext cx="3191766" cy="792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85" y="5083855"/>
            <a:ext cx="3191767" cy="722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0471" y="2091765"/>
            <a:ext cx="316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and Second Derivatives: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0471" y="3651630"/>
            <a:ext cx="218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Gradient: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2871" y="5229796"/>
            <a:ext cx="226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</a:t>
            </a:r>
            <a:r>
              <a:rPr lang="en-US" dirty="0" err="1" smtClean="0"/>
              <a:t>Laplacian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18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RBF-FD for Time-Dependent PDEs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6718"/>
          <a:stretch/>
        </p:blipFill>
        <p:spPr>
          <a:xfrm>
            <a:off x="457200" y="1622873"/>
            <a:ext cx="5366401" cy="4697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1294" y="2046941"/>
            <a:ext cx="2868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Assume an input grid is provided.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We focus on stencil generation, decomposition and the Application Phase.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767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 is supported in part by NSF </a:t>
            </a:r>
            <a:r>
              <a:rPr lang="en-US" dirty="0"/>
              <a:t>awards </a:t>
            </a:r>
            <a:r>
              <a:rPr lang="en-US" b="1" dirty="0"/>
              <a:t>DMS</a:t>
            </a:r>
            <a:r>
              <a:rPr lang="en-US" b="1" dirty="0" smtClean="0"/>
              <a:t>-#</a:t>
            </a:r>
            <a:r>
              <a:rPr lang="en-US" b="1" dirty="0"/>
              <a:t>0934331</a:t>
            </a:r>
            <a:r>
              <a:rPr lang="en-US" dirty="0"/>
              <a:t> (FSU), </a:t>
            </a:r>
            <a:r>
              <a:rPr lang="en-US" b="1" dirty="0" smtClean="0"/>
              <a:t>DMS-#0934317 </a:t>
            </a:r>
            <a:r>
              <a:rPr lang="en-US" dirty="0" smtClean="0"/>
              <a:t>(</a:t>
            </a:r>
            <a:r>
              <a:rPr lang="en-US" dirty="0"/>
              <a:t>NCAR) and </a:t>
            </a:r>
            <a:r>
              <a:rPr lang="en-US" b="1" dirty="0"/>
              <a:t>ATM</a:t>
            </a:r>
            <a:r>
              <a:rPr lang="en-US" b="1" dirty="0" smtClean="0"/>
              <a:t>-#</a:t>
            </a:r>
            <a:r>
              <a:rPr lang="en-US" b="1" dirty="0"/>
              <a:t>0602100</a:t>
            </a:r>
            <a:r>
              <a:rPr lang="en-US" dirty="0"/>
              <a:t> (NCAR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Computational </a:t>
            </a:r>
            <a:r>
              <a:rPr lang="en-US" dirty="0"/>
              <a:t>r</a:t>
            </a:r>
            <a:r>
              <a:rPr lang="en-US" dirty="0" smtClean="0"/>
              <a:t>esources provided by:</a:t>
            </a:r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Keeneland</a:t>
            </a:r>
            <a:r>
              <a:rPr lang="en-US" dirty="0" smtClean="0"/>
              <a:t> </a:t>
            </a:r>
            <a:r>
              <a:rPr lang="en-US" dirty="0"/>
              <a:t>Computing Facility at the Georgia Institute of </a:t>
            </a:r>
            <a:r>
              <a:rPr lang="en-US" dirty="0" smtClean="0"/>
              <a:t>Technology (</a:t>
            </a:r>
            <a:r>
              <a:rPr lang="en-US" b="1" dirty="0" smtClean="0"/>
              <a:t>NSF Contract OCI-0910735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msi_word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50" y="3951619"/>
            <a:ext cx="3512354" cy="8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on Multi-GPU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436" r="14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4867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Hyperbolic form</a:t>
            </a:r>
          </a:p>
          <a:p>
            <a:r>
              <a:rPr lang="en-US" dirty="0" err="1" smtClean="0"/>
              <a:t>Hyperviscosity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Hyperviscosity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r>
              <a:rPr lang="en-US" dirty="0" smtClean="0"/>
              <a:t>Terms</a:t>
            </a:r>
          </a:p>
          <a:p>
            <a:r>
              <a:rPr lang="en-US" dirty="0" smtClean="0"/>
              <a:t>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46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Formula, Input,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23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(left) HV parameter table</a:t>
            </a:r>
          </a:p>
          <a:p>
            <a:r>
              <a:rPr lang="en-US" dirty="0" smtClean="0"/>
              <a:t>(left bottom) Eigenvalue before and after tiles</a:t>
            </a:r>
          </a:p>
          <a:p>
            <a:r>
              <a:rPr lang="en-US" dirty="0" smtClean="0"/>
              <a:t>(right) Convergence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6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Roll-Up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4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7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1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Focus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88402"/>
            <a:ext cx="5067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GPU?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Performance success stories from </a:t>
            </a:r>
            <a:r>
              <a:rPr lang="en-US" dirty="0" err="1" smtClean="0">
                <a:solidFill>
                  <a:srgbClr val="FF0000"/>
                </a:solidFill>
              </a:rPr>
              <a:t>Kepler</a:t>
            </a:r>
            <a:r>
              <a:rPr lang="en-US" dirty="0" smtClean="0">
                <a:solidFill>
                  <a:srgbClr val="FF0000"/>
                </a:solidFill>
              </a:rPr>
              <a:t>/Fermi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High TFLOP/sec 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08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to CUDA</a:t>
            </a:r>
          </a:p>
          <a:p>
            <a:r>
              <a:rPr lang="en-US" dirty="0" smtClean="0"/>
              <a:t>Functional Portability</a:t>
            </a:r>
          </a:p>
          <a:p>
            <a:r>
              <a:rPr lang="en-US" dirty="0" smtClean="0"/>
              <a:t>Work items, work-groups, </a:t>
            </a:r>
            <a:r>
              <a:rPr lang="en-US" dirty="0" err="1" smtClean="0"/>
              <a:t>NDRange</a:t>
            </a:r>
            <a:r>
              <a:rPr lang="en-US" dirty="0" smtClean="0"/>
              <a:t> (</a:t>
            </a:r>
            <a:r>
              <a:rPr lang="en-US" dirty="0" err="1" smtClean="0"/>
              <a:t>NVIdia</a:t>
            </a:r>
            <a:r>
              <a:rPr lang="en-US" dirty="0" smtClean="0"/>
              <a:t> </a:t>
            </a:r>
            <a:r>
              <a:rPr lang="en-US" dirty="0" err="1" smtClean="0"/>
              <a:t>OpenCL</a:t>
            </a:r>
            <a:r>
              <a:rPr lang="en-US" dirty="0" smtClean="0"/>
              <a:t> manual)</a:t>
            </a:r>
          </a:p>
        </p:txBody>
      </p:sp>
    </p:spTree>
    <p:extLst>
      <p:ext uri="{BB962C8B-B14F-4D97-AF65-F5344CB8AC3E}">
        <p14:creationId xmlns:p14="http://schemas.microsoft.com/office/powerpoint/2010/main" val="4226617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CUDA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Diagram from Prospectus comparing hardware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3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RK4 design</a:t>
            </a:r>
          </a:p>
          <a:p>
            <a:pPr lvl="1"/>
            <a:r>
              <a:rPr lang="en-US" dirty="0" err="1" smtClean="0"/>
              <a:t>Eval</a:t>
            </a:r>
            <a:r>
              <a:rPr lang="en-US" dirty="0" smtClean="0"/>
              <a:t> + Advance</a:t>
            </a:r>
          </a:p>
          <a:p>
            <a:pPr lvl="1"/>
            <a:r>
              <a:rPr lang="en-US" dirty="0" smtClean="0"/>
              <a:t>Input to each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5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Performance (</a:t>
            </a:r>
            <a:r>
              <a:rPr lang="en-US" dirty="0" err="1" smtClean="0"/>
              <a:t>Keeneland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2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Adds one </a:t>
            </a:r>
            <a:r>
              <a:rPr lang="en-US" dirty="0" err="1" smtClean="0"/>
              <a:t>SpMV</a:t>
            </a:r>
            <a:r>
              <a:rPr lang="en-US" dirty="0" smtClean="0"/>
              <a:t> operation, but does not double performance. Question is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9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Roofline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roofline model predicts MAXIMUM possible performance based on the operational intensity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is only OI(1/4)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64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How do we improve Memory-Bound Applications?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memory compression</a:t>
            </a:r>
          </a:p>
          <a:p>
            <a:pPr lvl="1"/>
            <a:r>
              <a:rPr lang="en-US" dirty="0" smtClean="0"/>
              <a:t>ELL format</a:t>
            </a:r>
          </a:p>
          <a:p>
            <a:pPr lvl="1"/>
            <a:r>
              <a:rPr lang="en-US" dirty="0" smtClean="0"/>
              <a:t>BELL, SELL, SBELL</a:t>
            </a:r>
          </a:p>
          <a:p>
            <a:r>
              <a:rPr lang="en-US" dirty="0" smtClean="0"/>
              <a:t>Fewer memory loads</a:t>
            </a:r>
          </a:p>
          <a:p>
            <a:pPr lvl="1"/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Register packing (non-zero condensation)</a:t>
            </a:r>
          </a:p>
          <a:p>
            <a:r>
              <a:rPr lang="en-US" dirty="0" smtClean="0"/>
              <a:t>More operations (cite </a:t>
            </a:r>
            <a:r>
              <a:rPr lang="en-US" dirty="0" err="1" smtClean="0"/>
              <a:t>Erlebacher</a:t>
            </a:r>
            <a:r>
              <a:rPr lang="en-US" dirty="0" smtClean="0"/>
              <a:t>, </a:t>
            </a:r>
            <a:r>
              <a:rPr lang="en-US" dirty="0" err="1" smtClean="0"/>
              <a:t>Saule</a:t>
            </a:r>
            <a:r>
              <a:rPr lang="en-US" dirty="0" smtClean="0"/>
              <a:t>, Flyer, Bollig)</a:t>
            </a:r>
          </a:p>
        </p:txBody>
      </p:sp>
    </p:spTree>
    <p:extLst>
      <p:ext uri="{BB962C8B-B14F-4D97-AF65-F5344CB8AC3E}">
        <p14:creationId xmlns:p14="http://schemas.microsoft.com/office/powerpoint/2010/main" val="7884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Compression (Format Comparison)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 comparing formats</a:t>
            </a:r>
          </a:p>
          <a:p>
            <a:r>
              <a:rPr lang="en-US" dirty="0" smtClean="0"/>
              <a:t>Give expressions for the number of </a:t>
            </a:r>
            <a:r>
              <a:rPr lang="en-US" dirty="0" err="1" smtClean="0"/>
              <a:t>memloads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N=50 format comparison figure</a:t>
            </a:r>
          </a:p>
          <a:p>
            <a:r>
              <a:rPr lang="en-US" dirty="0" smtClean="0"/>
              <a:t>ELL comparison figure</a:t>
            </a:r>
          </a:p>
          <a:p>
            <a:r>
              <a:rPr lang="en-US" dirty="0" smtClean="0"/>
              <a:t>Any data to compare to in related work (Rupp?, </a:t>
            </a:r>
            <a:r>
              <a:rPr lang="en-US" dirty="0" err="1" smtClean="0"/>
              <a:t>clSpMV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817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599" cy="46271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Preliminaries</a:t>
            </a:r>
          </a:p>
          <a:p>
            <a:pPr lvl="1"/>
            <a:r>
              <a:rPr lang="en-US" dirty="0" smtClean="0"/>
              <a:t>Introduction to GPUs</a:t>
            </a:r>
          </a:p>
          <a:p>
            <a:pPr lvl="1"/>
            <a:r>
              <a:rPr lang="en-US" dirty="0" smtClean="0"/>
              <a:t>Introduction to RBF-FD</a:t>
            </a:r>
          </a:p>
          <a:p>
            <a:r>
              <a:rPr lang="en-US" dirty="0" smtClean="0"/>
              <a:t>A Fixed-Grid Method for RBF Methods</a:t>
            </a:r>
          </a:p>
          <a:p>
            <a:pPr lvl="1"/>
            <a:r>
              <a:rPr lang="en-US" dirty="0" smtClean="0"/>
              <a:t>Space Filling Curves and Node Ordering</a:t>
            </a:r>
          </a:p>
          <a:p>
            <a:pPr lvl="1"/>
            <a:r>
              <a:rPr lang="en-US" dirty="0" smtClean="0"/>
              <a:t>Lasting Impacts on Performance</a:t>
            </a:r>
          </a:p>
          <a:p>
            <a:r>
              <a:rPr lang="en-US" dirty="0" smtClean="0"/>
              <a:t>Single GPU RBF-FD</a:t>
            </a:r>
          </a:p>
          <a:p>
            <a:r>
              <a:rPr lang="en-US" dirty="0" smtClean="0"/>
              <a:t>Targeting Multi-GPU Clusters</a:t>
            </a:r>
          </a:p>
          <a:p>
            <a:pPr lvl="1"/>
            <a:r>
              <a:rPr lang="en-US" dirty="0" smtClean="0"/>
              <a:t>MPI Tuning</a:t>
            </a:r>
          </a:p>
          <a:p>
            <a:pPr lvl="1"/>
            <a:r>
              <a:rPr lang="en-US" dirty="0" smtClean="0"/>
              <a:t>Overlapping Communication and Computation</a:t>
            </a:r>
            <a:endParaRPr lang="en-US" dirty="0"/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8987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 for Single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clSpMV</a:t>
            </a:r>
            <a:r>
              <a:rPr lang="en-US" dirty="0" smtClean="0"/>
              <a:t> formats show potential to get 50+GFLOPs when running in single precision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is the translation to double precision (FERMI and K20)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57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32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Portability? Intel Phi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level </a:t>
            </a:r>
            <a:r>
              <a:rPr lang="en-US" dirty="0" err="1" smtClean="0"/>
              <a:t>intel</a:t>
            </a:r>
            <a:r>
              <a:rPr lang="en-US" dirty="0" smtClean="0"/>
              <a:t> phi architecture diagram</a:t>
            </a:r>
          </a:p>
          <a:p>
            <a:r>
              <a:rPr lang="en-US" dirty="0" smtClean="0"/>
              <a:t>Achieved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Phi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Achieved GFLOP/sec on Intel Phi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6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Expectations for the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5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Cosine Bell and Vortex Roll-up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SpMV</a:t>
            </a:r>
            <a:r>
              <a:rPr lang="en-US" dirty="0" smtClean="0"/>
              <a:t> 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VCL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3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6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Sets and 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1925903"/>
          </a:xfrm>
        </p:spPr>
        <p:txBody>
          <a:bodyPr>
            <a:normAutofit/>
          </a:bodyPr>
          <a:lstStyle/>
          <a:p>
            <a:r>
              <a:rPr lang="en-US" dirty="0" smtClean="0"/>
              <a:t>Massive parallelism</a:t>
            </a:r>
          </a:p>
          <a:p>
            <a:r>
              <a:rPr lang="en-US" dirty="0" smtClean="0"/>
              <a:t>High GFLOP/sec</a:t>
            </a:r>
          </a:p>
          <a:p>
            <a:r>
              <a:rPr lang="en-US" dirty="0" smtClean="0"/>
              <a:t>Fast Memory</a:t>
            </a:r>
          </a:p>
        </p:txBody>
      </p:sp>
      <p:pic>
        <p:nvPicPr>
          <p:cNvPr id="5" name="Content Placeholder 4" descr="gpu-devotes-more-transistors-to-data-processing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-311" r="3346" b="5014"/>
          <a:stretch/>
        </p:blipFill>
        <p:spPr>
          <a:xfrm>
            <a:off x="365760" y="1791734"/>
            <a:ext cx="4041648" cy="1540136"/>
          </a:xfrm>
        </p:spPr>
      </p:pic>
      <p:pic>
        <p:nvPicPr>
          <p:cNvPr id="6" name="Picture 5" descr="floating-point-operations-per-secon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8"/>
          <a:stretch/>
        </p:blipFill>
        <p:spPr>
          <a:xfrm>
            <a:off x="365760" y="3526103"/>
            <a:ext cx="4075801" cy="3062956"/>
          </a:xfrm>
          <a:prstGeom prst="rect">
            <a:avLst/>
          </a:prstGeom>
        </p:spPr>
      </p:pic>
      <p:pic>
        <p:nvPicPr>
          <p:cNvPr id="7" name="Picture 6" descr="memory-bandwidth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5" t="3228" r="17320"/>
          <a:stretch/>
        </p:blipFill>
        <p:spPr>
          <a:xfrm>
            <a:off x="4648200" y="3406588"/>
            <a:ext cx="3520861" cy="3182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385" y="158981"/>
            <a:ext cx="290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courtesy of NVidia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7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3885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I/O Hubs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GFLOP/sec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7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Outreach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2084" r="-12084"/>
          <a:stretch>
            <a:fillRect/>
          </a:stretch>
        </p:blipFill>
        <p:spPr>
          <a:xfrm>
            <a:off x="31388" y="1600200"/>
            <a:ext cx="9004516" cy="4952137"/>
          </a:xfrm>
        </p:spPr>
      </p:pic>
    </p:spTree>
    <p:extLst>
      <p:ext uri="{BB962C8B-B14F-4D97-AF65-F5344CB8AC3E}">
        <p14:creationId xmlns:p14="http://schemas.microsoft.com/office/powerpoint/2010/main" val="9518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Return to </a:t>
            </a:r>
            <a:r>
              <a:rPr lang="en-US" dirty="0" smtClean="0"/>
              <a:t>CUDA</a:t>
            </a:r>
          </a:p>
          <a:p>
            <a:pPr lvl="1"/>
            <a:r>
              <a:rPr lang="en-US" dirty="0"/>
              <a:t>CUDA v5.5 features </a:t>
            </a:r>
            <a:r>
              <a:rPr lang="en-US" dirty="0" smtClean="0"/>
              <a:t>supports MPI with </a:t>
            </a:r>
            <a:r>
              <a:rPr lang="en-US" dirty="0" err="1" smtClean="0"/>
              <a:t>GPUDirect</a:t>
            </a:r>
            <a:r>
              <a:rPr lang="en-US" dirty="0" smtClean="0"/>
              <a:t>®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Improvements:</a:t>
            </a:r>
          </a:p>
          <a:p>
            <a:pPr lvl="1"/>
            <a:r>
              <a:rPr lang="en-US" dirty="0" smtClean="0"/>
              <a:t>Auto-tuned kernels with </a:t>
            </a:r>
            <a:r>
              <a:rPr lang="en-US" dirty="0" err="1" smtClean="0"/>
              <a:t>clSpMV</a:t>
            </a:r>
            <a:r>
              <a:rPr lang="en-US" dirty="0" smtClean="0"/>
              <a:t> (Su and </a:t>
            </a:r>
            <a:r>
              <a:rPr lang="en-US" dirty="0" err="1" smtClean="0"/>
              <a:t>Keutzer</a:t>
            </a:r>
            <a:r>
              <a:rPr lang="en-US" dirty="0" smtClean="0"/>
              <a:t> 2012)</a:t>
            </a:r>
          </a:p>
          <a:p>
            <a:pPr lvl="1"/>
            <a:r>
              <a:rPr lang="en-US" dirty="0" smtClean="0"/>
              <a:t>New formats: </a:t>
            </a:r>
          </a:p>
          <a:p>
            <a:pPr lvl="2"/>
            <a:r>
              <a:rPr lang="en-US" dirty="0" smtClean="0"/>
              <a:t>BELL, SELL, SBELL </a:t>
            </a:r>
            <a:r>
              <a:rPr lang="en-US" dirty="0"/>
              <a:t>(Su and </a:t>
            </a:r>
            <a:r>
              <a:rPr lang="en-US" dirty="0" err="1"/>
              <a:t>Keutzer</a:t>
            </a:r>
            <a:r>
              <a:rPr lang="en-US" dirty="0"/>
              <a:t> 2012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ELLPACK-R, </a:t>
            </a:r>
            <a:r>
              <a:rPr lang="en-US" dirty="0" err="1" smtClean="0"/>
              <a:t>pJDS</a:t>
            </a:r>
            <a:r>
              <a:rPr lang="en-US" dirty="0" smtClean="0"/>
              <a:t>, etc. (Kreutzer et al. 2012)</a:t>
            </a:r>
          </a:p>
          <a:p>
            <a:pPr lvl="1"/>
            <a:r>
              <a:rPr lang="en-US" dirty="0" smtClean="0"/>
              <a:t>Applications with Multi-Matrix </a:t>
            </a:r>
            <a:r>
              <a:rPr lang="en-US" dirty="0" err="1" smtClean="0"/>
              <a:t>SpMM</a:t>
            </a:r>
            <a:r>
              <a:rPr lang="en-US" dirty="0" smtClean="0"/>
              <a:t> 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</a:p>
          <a:p>
            <a:r>
              <a:rPr lang="en-US" dirty="0" smtClean="0"/>
              <a:t>Multiple subdomains per GPU (to saturate Fermi and </a:t>
            </a:r>
            <a:r>
              <a:rPr lang="en-US" dirty="0" err="1" smtClean="0"/>
              <a:t>Kepler</a:t>
            </a:r>
            <a:r>
              <a:rPr lang="en-US" dirty="0" smtClean="0"/>
              <a:t> cards and overlap computation)</a:t>
            </a:r>
          </a:p>
        </p:txBody>
      </p:sp>
    </p:spTree>
    <p:extLst>
      <p:ext uri="{BB962C8B-B14F-4D97-AF65-F5344CB8AC3E}">
        <p14:creationId xmlns:p14="http://schemas.microsoft.com/office/powerpoint/2010/main" val="326502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03788" cy="1488402"/>
          </a:xfrm>
        </p:spPr>
        <p:txBody>
          <a:bodyPr/>
          <a:lstStyle/>
          <a:p>
            <a:r>
              <a:rPr lang="en-US" dirty="0" smtClean="0"/>
              <a:t>Continued and Future Work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Phi </a:t>
            </a:r>
            <a:r>
              <a:rPr lang="en-US" dirty="0" err="1" smtClean="0"/>
              <a:t>vs</a:t>
            </a:r>
            <a:r>
              <a:rPr lang="en-US" dirty="0" smtClean="0"/>
              <a:t> NVidia </a:t>
            </a:r>
            <a:r>
              <a:rPr lang="en-US" dirty="0" err="1" smtClean="0"/>
              <a:t>Kepler</a:t>
            </a:r>
            <a:endParaRPr lang="en-US" dirty="0" smtClean="0"/>
          </a:p>
          <a:p>
            <a:pPr lvl="1"/>
            <a:r>
              <a:rPr lang="en-US" dirty="0" smtClean="0"/>
              <a:t>Latest hardware from </a:t>
            </a:r>
            <a:r>
              <a:rPr lang="en-US" dirty="0" err="1" smtClean="0"/>
              <a:t>Nvidia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Multi-GPU preconditioned GMRES solutions of RBF-FD for Stokes flow</a:t>
            </a:r>
          </a:p>
          <a:p>
            <a:pPr lvl="1"/>
            <a:r>
              <a:rPr lang="en-US" dirty="0" smtClean="0"/>
              <a:t>Core operation of GMRES: </a:t>
            </a:r>
            <a:r>
              <a:rPr lang="en-US" dirty="0" err="1" smtClean="0"/>
              <a:t>SpMV</a:t>
            </a:r>
            <a:endParaRPr lang="en-US" dirty="0" smtClean="0"/>
          </a:p>
          <a:p>
            <a:pPr lvl="1"/>
            <a:r>
              <a:rPr lang="en-US" dirty="0" smtClean="0"/>
              <a:t>Current work is incomplete</a:t>
            </a:r>
          </a:p>
          <a:p>
            <a:r>
              <a:rPr lang="en-US" dirty="0" smtClean="0"/>
              <a:t>               with RBF-GA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6" y="5096352"/>
            <a:ext cx="903752" cy="2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0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Remember: this is research. If we had all the answers we wouldn’t be doing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56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Target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88000" y="1600200"/>
            <a:ext cx="3346824" cy="4525963"/>
          </a:xfrm>
        </p:spPr>
        <p:txBody>
          <a:bodyPr/>
          <a:lstStyle/>
          <a:p>
            <a:r>
              <a:rPr lang="en-US" dirty="0" smtClean="0"/>
              <a:t>CUDA</a:t>
            </a:r>
          </a:p>
          <a:p>
            <a:pPr lvl="1"/>
            <a:r>
              <a:rPr lang="en-US" dirty="0" smtClean="0"/>
              <a:t>Widely used</a:t>
            </a:r>
          </a:p>
          <a:p>
            <a:r>
              <a:rPr lang="en-US" dirty="0" err="1" smtClean="0"/>
              <a:t>OpenCL</a:t>
            </a:r>
            <a:r>
              <a:rPr lang="en-US" dirty="0" smtClean="0"/>
              <a:t> Language</a:t>
            </a:r>
          </a:p>
          <a:p>
            <a:pPr lvl="1"/>
            <a:r>
              <a:rPr lang="en-US" dirty="0" smtClean="0"/>
              <a:t>Functional portability (CPUs and GPUs)</a:t>
            </a:r>
          </a:p>
          <a:p>
            <a:pPr lvl="1"/>
            <a:r>
              <a:rPr lang="en-US" dirty="0" smtClean="0"/>
              <a:t>Similar model as CUDA</a:t>
            </a:r>
          </a:p>
        </p:txBody>
      </p:sp>
      <p:pic>
        <p:nvPicPr>
          <p:cNvPr id="4" name="Picture 3" descr="opencl_execute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1" y="2405529"/>
            <a:ext cx="5581191" cy="34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721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26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RBF-GA (Preliminary Results)</a:t>
            </a:r>
            <a:endParaRPr lang="en-US" dirty="0"/>
          </a:p>
        </p:txBody>
      </p:sp>
      <p:pic>
        <p:nvPicPr>
          <p:cNvPr id="4" name="Content Placeholder 3" descr="Screen Shot 2013-06-28 at 12.25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" b="2704"/>
          <a:stretch>
            <a:fillRect/>
          </a:stretch>
        </p:blipFill>
        <p:spPr>
          <a:xfrm>
            <a:off x="2384250" y="4342727"/>
            <a:ext cx="4042323" cy="2223122"/>
          </a:xfrm>
        </p:spPr>
      </p:pic>
      <p:pic>
        <p:nvPicPr>
          <p:cNvPr id="5" name="Picture 4" descr="Screen Shot 2013-07-28 at 2.5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9" y="1231713"/>
            <a:ext cx="3974814" cy="3479549"/>
          </a:xfrm>
          <a:prstGeom prst="rect">
            <a:avLst/>
          </a:prstGeom>
        </p:spPr>
      </p:pic>
      <p:pic>
        <p:nvPicPr>
          <p:cNvPr id="6" name="Picture 5" descr="Screen Shot 2013-07-28 at 2.55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8" y="1279730"/>
            <a:ext cx="3919962" cy="34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1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Memory Model</a:t>
            </a:r>
            <a:endParaRPr lang="en-US" dirty="0"/>
          </a:p>
        </p:txBody>
      </p:sp>
      <p:pic>
        <p:nvPicPr>
          <p:cNvPr id="6" name="Picture 5" descr="opencl_memory_mod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5" y="1636650"/>
            <a:ext cx="7129181" cy="50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enelan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20" y="2540000"/>
            <a:ext cx="5955479" cy="4211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Target: GPU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905625" cy="4525963"/>
          </a:xfrm>
        </p:spPr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Initial Delivery (KID) System </a:t>
            </a:r>
            <a:endParaRPr lang="en-US" dirty="0"/>
          </a:p>
          <a:p>
            <a:pPr lvl="1"/>
            <a:r>
              <a:rPr lang="en-US" dirty="0" smtClean="0"/>
              <a:t>360 NVidia M2070</a:t>
            </a:r>
          </a:p>
          <a:p>
            <a:pPr lvl="1"/>
            <a:r>
              <a:rPr lang="en-US" dirty="0" smtClean="0"/>
              <a:t>240 CPUs, 12 threads each</a:t>
            </a:r>
          </a:p>
          <a:p>
            <a:r>
              <a:rPr lang="en-US" dirty="0" smtClean="0"/>
              <a:t>Cascade</a:t>
            </a:r>
          </a:p>
          <a:p>
            <a:pPr lvl="1"/>
            <a:r>
              <a:rPr lang="en-US" dirty="0" smtClean="0"/>
              <a:t>32 NVidia M2070 </a:t>
            </a:r>
          </a:p>
          <a:p>
            <a:pPr lvl="1"/>
            <a:r>
              <a:rPr lang="en-US" dirty="0" smtClean="0"/>
              <a:t>8 NVidia K20</a:t>
            </a:r>
          </a:p>
        </p:txBody>
      </p:sp>
    </p:spTree>
    <p:extLst>
      <p:ext uri="{BB962C8B-B14F-4D97-AF65-F5344CB8AC3E}">
        <p14:creationId xmlns:p14="http://schemas.microsoft.com/office/powerpoint/2010/main" val="325431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partition and distribute our problem?</a:t>
            </a:r>
          </a:p>
          <a:p>
            <a:r>
              <a:rPr lang="en-US" dirty="0" smtClean="0"/>
              <a:t>Faster computation increases relative cost of communication. Can it be amortized/hidden? </a:t>
            </a:r>
          </a:p>
          <a:p>
            <a:r>
              <a:rPr lang="en-US" dirty="0" smtClean="0"/>
              <a:t>Multi-GPU </a:t>
            </a:r>
            <a:r>
              <a:rPr lang="en-US" dirty="0" err="1" smtClean="0"/>
              <a:t>OpenCL</a:t>
            </a:r>
            <a:r>
              <a:rPr lang="en-US" dirty="0" smtClean="0"/>
              <a:t> requires device </a:t>
            </a:r>
            <a:r>
              <a:rPr lang="en-US" dirty="0" smtClean="0">
                <a:sym typeface="Wingdings"/>
              </a:rPr>
              <a:t></a:t>
            </a:r>
            <a:r>
              <a:rPr lang="en-US" dirty="0" smtClean="0"/>
              <a:t> host copies. Can they be hidden?</a:t>
            </a:r>
          </a:p>
        </p:txBody>
      </p:sp>
    </p:spTree>
    <p:extLst>
      <p:ext uri="{BB962C8B-B14F-4D97-AF65-F5344CB8AC3E}">
        <p14:creationId xmlns:p14="http://schemas.microsoft.com/office/powerpoint/2010/main" val="10271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ab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LabTheme.thmx</Template>
  <TotalTime>2657</TotalTime>
  <Words>1022</Words>
  <Application>Microsoft Macintosh PowerPoint</Application>
  <PresentationFormat>On-screen Show (4:3)</PresentationFormat>
  <Paragraphs>187</Paragraphs>
  <Slides>62</Slides>
  <Notes>5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LabTheme</vt:lpstr>
      <vt:lpstr>Multi-GPU Solutions of Geophysical PDEs with Radial Basis Function-generated Finite Differences</vt:lpstr>
      <vt:lpstr>Acknowledgements</vt:lpstr>
      <vt:lpstr>Investigation Focus</vt:lpstr>
      <vt:lpstr>Overview</vt:lpstr>
      <vt:lpstr>Why GPUs?</vt:lpstr>
      <vt:lpstr>How to Target GPUs?</vt:lpstr>
      <vt:lpstr>GPU Memory Model</vt:lpstr>
      <vt:lpstr>Target: GPU Cluster</vt:lpstr>
      <vt:lpstr>Multi-GPU Concerns</vt:lpstr>
      <vt:lpstr>What is an RBF?</vt:lpstr>
      <vt:lpstr>RBF-Interpolation</vt:lpstr>
      <vt:lpstr>Pros/Cons of RBF Methods</vt:lpstr>
      <vt:lpstr>Weaknesses</vt:lpstr>
      <vt:lpstr>Stencils</vt:lpstr>
      <vt:lpstr>RBF-generated Finite Differences (RBF-FD)</vt:lpstr>
      <vt:lpstr>Differentiation Matrix</vt:lpstr>
      <vt:lpstr>Multiple Linear Operators</vt:lpstr>
      <vt:lpstr>Some Weight Operators</vt:lpstr>
      <vt:lpstr>RBF-FD for Time-Dependent PDEs</vt:lpstr>
      <vt:lpstr>Related Work on Multi-GPU</vt:lpstr>
      <vt:lpstr>Verification</vt:lpstr>
      <vt:lpstr>Hyperviscosity</vt:lpstr>
      <vt:lpstr>Cosine Bell</vt:lpstr>
      <vt:lpstr>Cosine Bell Convergence</vt:lpstr>
      <vt:lpstr>Vortex Roll-Up</vt:lpstr>
      <vt:lpstr>Neighbor Query</vt:lpstr>
      <vt:lpstr>kD-Tree</vt:lpstr>
      <vt:lpstr>Fixed Grid</vt:lpstr>
      <vt:lpstr>Fixed Grid Improvements</vt:lpstr>
      <vt:lpstr>Why use the GPU?</vt:lpstr>
      <vt:lpstr>OpenCL</vt:lpstr>
      <vt:lpstr>OpenCL vs CUDA</vt:lpstr>
      <vt:lpstr>Custom Kernels</vt:lpstr>
      <vt:lpstr>Vortex Performance (Keeneland)</vt:lpstr>
      <vt:lpstr>Cosine Bell Performance</vt:lpstr>
      <vt:lpstr>Roofline Model</vt:lpstr>
      <vt:lpstr>How do we improve Memory-Bound Applications?</vt:lpstr>
      <vt:lpstr>Memory Compression (Format Comparison)</vt:lpstr>
      <vt:lpstr>Performance Comparison</vt:lpstr>
      <vt:lpstr>Future Improvements for Single GPU</vt:lpstr>
      <vt:lpstr>PowerPoint Presentation</vt:lpstr>
      <vt:lpstr>Performance Portability? Intel Phi</vt:lpstr>
      <vt:lpstr>Intel Phi Comparison</vt:lpstr>
      <vt:lpstr>Performance Expectations for the GPU</vt:lpstr>
      <vt:lpstr>Achieved Performance</vt:lpstr>
      <vt:lpstr>SpMV Optimizations</vt:lpstr>
      <vt:lpstr>Decomposition</vt:lpstr>
      <vt:lpstr>Index Sets and Ordering</vt:lpstr>
      <vt:lpstr>Load Balancing</vt:lpstr>
      <vt:lpstr>METIS</vt:lpstr>
      <vt:lpstr>Overlap</vt:lpstr>
      <vt:lpstr>Limitations of I/O Hubs</vt:lpstr>
      <vt:lpstr>Achieved GFLOP/sec</vt:lpstr>
      <vt:lpstr>Conclusions</vt:lpstr>
      <vt:lpstr>Community Outreach</vt:lpstr>
      <vt:lpstr>Current and Future Work</vt:lpstr>
      <vt:lpstr>Continued and Future Work II</vt:lpstr>
      <vt:lpstr>Questions?</vt:lpstr>
      <vt:lpstr>PowerPoint Presentation</vt:lpstr>
      <vt:lpstr>PowerPoint Presentation</vt:lpstr>
      <vt:lpstr>Extras</vt:lpstr>
      <vt:lpstr>RBF-GA (Preliminary Results)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Multi-GPU Solutions of Geophysical PDEs with Radial Basis Function-generated Finite Differences</dc:title>
  <dc:creator>Evan F. Bollig</dc:creator>
  <cp:lastModifiedBy>Evan F. Bollig</cp:lastModifiedBy>
  <cp:revision>185</cp:revision>
  <dcterms:created xsi:type="dcterms:W3CDTF">2013-11-04T16:11:00Z</dcterms:created>
  <dcterms:modified xsi:type="dcterms:W3CDTF">2013-11-06T12:28:30Z</dcterms:modified>
</cp:coreProperties>
</file>